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3" r:id="rId5"/>
  </p:sldMasterIdLst>
  <p:notesMasterIdLst>
    <p:notesMasterId r:id="rId9"/>
  </p:notesMasterIdLst>
  <p:handoutMasterIdLst>
    <p:handoutMasterId r:id="rId10"/>
  </p:handoutMasterIdLst>
  <p:sldIdLst>
    <p:sldId id="540" r:id="rId6"/>
    <p:sldId id="542" r:id="rId7"/>
    <p:sldId id="543" r:id="rId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0C749B40-D26C-4827-815A-EF0EDBB1F1D9}">
          <p14:sldIdLst>
            <p14:sldId id="540"/>
            <p14:sldId id="542"/>
            <p14:sldId id="5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C7FF17"/>
    <a:srgbClr val="2B0A3D"/>
    <a:srgbClr val="0070AD"/>
    <a:srgbClr val="E6E7E7"/>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7" autoAdjust="0"/>
    <p:restoredTop sz="96215" autoAdjust="0"/>
  </p:normalViewPr>
  <p:slideViewPr>
    <p:cSldViewPr>
      <p:cViewPr varScale="1">
        <p:scale>
          <a:sx n="86" d="100"/>
          <a:sy n="86" d="100"/>
        </p:scale>
        <p:origin x="182" y="6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5.xml"/><Relationship Id="rId15" Type="http://schemas.microsoft.com/office/2015/10/relationships/revisionInfo" Target="revisionInfo.xml"/><Relationship Id="rId1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21/11/2017</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21/11/2017</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7.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1.png"/><Relationship Id="rId14" Type="http://schemas.openxmlformats.org/officeDocument/2006/relationships/hyperlink" Target="http://www.capgemini.com/"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5651847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8321349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59738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07355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3944312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64894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901032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877991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6488131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140138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45998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6801439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87164019"/>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4036477"/>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1319198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39908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406833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98733408"/>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1463851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6851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3572580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9711236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F79CB06-7824-4F21-9A13-99D504BCBD30}" type="datetimeFigureOut">
              <a:rPr lang="de-DE" smtClean="0"/>
              <a:t>21.11.2017</a:t>
            </a:fld>
            <a:endParaRPr lang="de-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C67D389-E9D0-4483-91FA-816683E1F82E}" type="slidenum">
              <a:rPr lang="de-DE" smtClean="0"/>
              <a:t>‹#›</a:t>
            </a:fld>
            <a:endParaRPr lang="de-DE"/>
          </a:p>
        </p:txBody>
      </p:sp>
    </p:spTree>
    <p:extLst>
      <p:ext uri="{BB962C8B-B14F-4D97-AF65-F5344CB8AC3E}">
        <p14:creationId xmlns:p14="http://schemas.microsoft.com/office/powerpoint/2010/main" val="3246475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4.sv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3.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4.svg"/><Relationship Id="rId5" Type="http://schemas.openxmlformats.org/officeDocument/2006/relationships/slideLayout" Target="../slideLayouts/slideLayout35.xml"/><Relationship Id="rId10" Type="http://schemas.openxmlformats.org/officeDocument/2006/relationships/image" Target="../media/image3.png"/><Relationship Id="rId4" Type="http://schemas.openxmlformats.org/officeDocument/2006/relationships/slideLayout" Target="../slideLayouts/slideLayout3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image" Target="../media/image4.svg"/><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3.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heme" Target="../theme/theme5.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3">
            <a:extLst>
              <a:ext uri="{96DAC541-7B7A-43D3-8B79-37D633B846F1}">
                <asvg:svgBlip xmlns:asvg="http://schemas.microsoft.com/office/drawing/2016/SVG/main" r:embed="rId2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3484271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52.xml"/><Relationship Id="rId5" Type="http://schemas.openxmlformats.org/officeDocument/2006/relationships/image" Target="../media/image47.jpe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crosoft/Cognitive-Samples-IntelligentKiosk" TargetMode="External"/><Relationship Id="rId2" Type="http://schemas.openxmlformats.org/officeDocument/2006/relationships/hyperlink" Target="https://videobreakdown.portal.azure-api.net/docs/services/" TargetMode="External"/><Relationship Id="rId1" Type="http://schemas.openxmlformats.org/officeDocument/2006/relationships/slideLayout" Target="../slideLayouts/slideLayout48.xml"/><Relationship Id="rId4" Type="http://schemas.openxmlformats.org/officeDocument/2006/relationships/hyperlink" Target="https://docs.microsoft.com/en-us/azure/azure-functions/functions-twitter-emai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717028" y="2687321"/>
            <a:ext cx="2890194" cy="645047"/>
          </a:xfrm>
        </p:spPr>
        <p:txBody>
          <a:bodyPr/>
          <a:lstStyle/>
          <a:p>
            <a:r>
              <a:rPr lang="en-US" dirty="0"/>
              <a:t>Issue</a:t>
            </a:r>
          </a:p>
        </p:txBody>
      </p:sp>
      <p:sp>
        <p:nvSpPr>
          <p:cNvPr id="9" name="Text Placeholder 8"/>
          <p:cNvSpPr>
            <a:spLocks noGrp="1"/>
          </p:cNvSpPr>
          <p:nvPr>
            <p:ph type="body" sz="quarter" idx="32"/>
          </p:nvPr>
        </p:nvSpPr>
        <p:spPr>
          <a:xfrm>
            <a:off x="725016" y="3411415"/>
            <a:ext cx="2874219" cy="2379785"/>
          </a:xfrm>
        </p:spPr>
        <p:txBody>
          <a:bodyPr/>
          <a:lstStyle/>
          <a:p>
            <a:pPr marL="53975" lvl="1" indent="0" algn="just">
              <a:buNone/>
            </a:pPr>
            <a:r>
              <a:rPr lang="de-AT" dirty="0"/>
              <a:t>During the business meetings, one of the participants is always responsible for taking notes and summarising the meeting outcomes. Sometimes it is very hard to catch all the discussions, particullary when the responsible person is also active participating.</a:t>
            </a:r>
          </a:p>
          <a:p>
            <a:pPr marL="53975" lvl="1" indent="0" algn="just">
              <a:buNone/>
            </a:pPr>
            <a:r>
              <a:rPr lang="de-AT" dirty="0"/>
              <a:t>Also, in the meeting there are tasks or appointments which are decided and they shall be entered in the supporting systems (calendars etc.) after the meeting.</a:t>
            </a:r>
          </a:p>
        </p:txBody>
      </p:sp>
      <p:sp>
        <p:nvSpPr>
          <p:cNvPr id="10" name="Text Placeholder 9"/>
          <p:cNvSpPr>
            <a:spLocks noGrp="1"/>
          </p:cNvSpPr>
          <p:nvPr>
            <p:ph type="body" sz="quarter" idx="33"/>
          </p:nvPr>
        </p:nvSpPr>
        <p:spPr>
          <a:xfrm>
            <a:off x="4646909" y="2687321"/>
            <a:ext cx="2890194" cy="645047"/>
          </a:xfrm>
        </p:spPr>
        <p:txBody>
          <a:bodyPr/>
          <a:lstStyle/>
          <a:p>
            <a:r>
              <a:rPr lang="en-US" dirty="0"/>
              <a:t>Solution</a:t>
            </a:r>
          </a:p>
        </p:txBody>
      </p:sp>
      <p:sp>
        <p:nvSpPr>
          <p:cNvPr id="11" name="Text Placeholder 10"/>
          <p:cNvSpPr>
            <a:spLocks noGrp="1"/>
          </p:cNvSpPr>
          <p:nvPr>
            <p:ph type="body" sz="quarter" idx="35"/>
          </p:nvPr>
        </p:nvSpPr>
        <p:spPr>
          <a:xfrm>
            <a:off x="8576790" y="2687321"/>
            <a:ext cx="2890194" cy="645047"/>
          </a:xfrm>
        </p:spPr>
        <p:txBody>
          <a:bodyPr/>
          <a:lstStyle/>
          <a:p>
            <a:r>
              <a:rPr lang="en-US" dirty="0"/>
              <a:t>Benefits</a:t>
            </a:r>
          </a:p>
        </p:txBody>
      </p:sp>
      <p:sp>
        <p:nvSpPr>
          <p:cNvPr id="12" name="Text Placeholder 11"/>
          <p:cNvSpPr>
            <a:spLocks noGrp="1"/>
          </p:cNvSpPr>
          <p:nvPr>
            <p:ph type="body" sz="quarter" idx="37"/>
          </p:nvPr>
        </p:nvSpPr>
        <p:spPr/>
        <p:txBody>
          <a:bodyPr/>
          <a:lstStyle/>
          <a:p>
            <a:r>
              <a:rPr lang="en-US" dirty="0"/>
              <a:t>Capgemini Hackathon</a:t>
            </a:r>
          </a:p>
        </p:txBody>
      </p:sp>
      <p:sp>
        <p:nvSpPr>
          <p:cNvPr id="7" name="Title 6"/>
          <p:cNvSpPr>
            <a:spLocks noGrp="1"/>
          </p:cNvSpPr>
          <p:nvPr>
            <p:ph type="title"/>
          </p:nvPr>
        </p:nvSpPr>
        <p:spPr>
          <a:xfrm>
            <a:off x="407988" y="404813"/>
            <a:ext cx="6477232" cy="699046"/>
          </a:xfrm>
        </p:spPr>
        <p:txBody>
          <a:bodyPr/>
          <a:lstStyle/>
          <a:p>
            <a:r>
              <a:rPr lang="en-US" b="1" dirty="0"/>
              <a:t>Meeting assistant</a:t>
            </a:r>
            <a:br>
              <a:rPr lang="en-US" dirty="0"/>
            </a:br>
            <a:r>
              <a:rPr lang="en-US" sz="2000" dirty="0"/>
              <a:t>Writing meeting protocols</a:t>
            </a:r>
            <a:endParaRPr lang="en-US" dirty="0"/>
          </a:p>
        </p:txBody>
      </p:sp>
      <p:sp>
        <p:nvSpPr>
          <p:cNvPr id="13" name="Text Placeholder 12"/>
          <p:cNvSpPr>
            <a:spLocks noGrp="1"/>
          </p:cNvSpPr>
          <p:nvPr>
            <p:ph type="body" sz="quarter" idx="38"/>
          </p:nvPr>
        </p:nvSpPr>
        <p:spPr>
          <a:xfrm>
            <a:off x="4626717" y="3332368"/>
            <a:ext cx="2874219" cy="2318238"/>
          </a:xfrm>
        </p:spPr>
        <p:txBody>
          <a:bodyPr/>
          <a:lstStyle/>
          <a:p>
            <a:pPr marL="4763" lvl="1" indent="0" algn="just">
              <a:buNone/>
            </a:pPr>
            <a:r>
              <a:rPr lang="de-AT" dirty="0"/>
              <a:t>Video recording of the meeting (with a good audio quality) and use of the video indexing services will allow to have a full transcript of the whole discussion.</a:t>
            </a:r>
          </a:p>
          <a:p>
            <a:pPr marL="4763" lvl="1" indent="0" algn="just">
              <a:buNone/>
            </a:pPr>
            <a:r>
              <a:rPr lang="de-AT" dirty="0"/>
              <a:t>The transcript, is to be parsed for certain keywords like task, responsible,  next meeting, datum etc. The identification of these keywords will automatically trigger actions like assigning tasks or invitations for meetings. The interface to the personal assistant use case it is to be used.</a:t>
            </a:r>
            <a:endParaRPr lang="en-US" dirty="0"/>
          </a:p>
          <a:p>
            <a:pPr algn="just"/>
            <a:r>
              <a:rPr lang="en-US" sz="1200" dirty="0"/>
              <a:t>Recommended technologies: Video Indexer</a:t>
            </a:r>
          </a:p>
        </p:txBody>
      </p:sp>
      <p:sp>
        <p:nvSpPr>
          <p:cNvPr id="14" name="Text Placeholder 13"/>
          <p:cNvSpPr>
            <a:spLocks noGrp="1"/>
          </p:cNvSpPr>
          <p:nvPr>
            <p:ph type="body" sz="quarter" idx="39"/>
          </p:nvPr>
        </p:nvSpPr>
        <p:spPr>
          <a:xfrm>
            <a:off x="8592766" y="3472962"/>
            <a:ext cx="2874219" cy="2318238"/>
          </a:xfrm>
        </p:spPr>
        <p:txBody>
          <a:bodyPr/>
          <a:lstStyle/>
          <a:p>
            <a:pPr algn="just"/>
            <a:r>
              <a:rPr lang="de-AT" sz="1200" dirty="0"/>
              <a:t>The solution offers an automatation of a basic business activity (writing meeting protocols) and increases the quality of this activity.</a:t>
            </a:r>
          </a:p>
          <a:p>
            <a:pPr algn="just"/>
            <a:r>
              <a:rPr lang="de-AT" sz="1200" dirty="0"/>
              <a:t>In this way, the meeting organizer can actively participate to the discussions without caring of writing the protocols.</a:t>
            </a:r>
          </a:p>
        </p:txBody>
      </p:sp>
      <p:sp>
        <p:nvSpPr>
          <p:cNvPr id="15" name="TextBox 14"/>
          <p:cNvSpPr txBox="1"/>
          <p:nvPr/>
        </p:nvSpPr>
        <p:spPr>
          <a:xfrm>
            <a:off x="407988" y="1268413"/>
            <a:ext cx="10886313" cy="923330"/>
          </a:xfrm>
          <a:prstGeom prst="rect">
            <a:avLst/>
          </a:prstGeom>
          <a:noFill/>
        </p:spPr>
        <p:txBody>
          <a:bodyPr wrap="none" rtlCol="0">
            <a:spAutoFit/>
          </a:bodyPr>
          <a:lstStyle/>
          <a:p>
            <a:pPr lvl="0"/>
            <a:r>
              <a:rPr kumimoji="0" lang="en-US" sz="1800" b="0" i="0" u="none" strike="noStrike" kern="1200" cap="none" spc="0" normalizeH="0" baseline="0" noProof="0" dirty="0">
                <a:ln>
                  <a:noFill/>
                </a:ln>
                <a:solidFill>
                  <a:srgbClr val="000000"/>
                </a:solidFill>
                <a:effectLst/>
                <a:uLnTx/>
                <a:uFillTx/>
                <a:latin typeface="Verdana"/>
                <a:ea typeface="+mn-ea"/>
                <a:cs typeface="+mn-cs"/>
              </a:rPr>
              <a:t>As a </a:t>
            </a:r>
            <a:r>
              <a:rPr lang="en-US" i="1" dirty="0">
                <a:solidFill>
                  <a:srgbClr val="000000"/>
                </a:solidFill>
                <a:latin typeface="Verdana"/>
              </a:rPr>
              <a:t>business</a:t>
            </a:r>
            <a:r>
              <a:rPr kumimoji="0" lang="en-US" sz="1800" b="0" i="0" u="none" strike="noStrike" kern="1200" cap="none" spc="0" normalizeH="0" baseline="0" noProof="0" dirty="0">
                <a:ln>
                  <a:noFill/>
                </a:ln>
                <a:solidFill>
                  <a:srgbClr val="000000"/>
                </a:solidFill>
                <a:effectLst/>
                <a:uLnTx/>
                <a:uFillTx/>
                <a:latin typeface="Verdana"/>
                <a:ea typeface="+mn-ea"/>
                <a:cs typeface="+mn-cs"/>
              </a:rPr>
              <a:t> </a:t>
            </a:r>
            <a:r>
              <a:rPr kumimoji="0" lang="en-US" sz="1800" b="0" i="1" u="none" strike="noStrike" kern="1200" cap="none" spc="0" normalizeH="0" baseline="0" noProof="0" dirty="0">
                <a:ln>
                  <a:noFill/>
                </a:ln>
                <a:solidFill>
                  <a:srgbClr val="000000"/>
                </a:solidFill>
                <a:effectLst/>
                <a:uLnTx/>
                <a:uFillTx/>
                <a:latin typeface="Verdana"/>
                <a:ea typeface="+mn-ea"/>
                <a:cs typeface="+mn-cs"/>
              </a:rPr>
              <a:t>meeting organizer</a:t>
            </a:r>
            <a:br>
              <a:rPr kumimoji="0" lang="en-US" sz="1800" b="0" i="0" u="none" strike="noStrike" kern="1200" cap="none" spc="0" normalizeH="0" baseline="0" noProof="0" dirty="0">
                <a:ln>
                  <a:noFill/>
                </a:ln>
                <a:solidFill>
                  <a:srgbClr val="000000"/>
                </a:solidFill>
                <a:effectLst/>
                <a:uLnTx/>
                <a:uFillTx/>
                <a:latin typeface="Verdana"/>
                <a:ea typeface="+mn-ea"/>
                <a:cs typeface="+mn-cs"/>
              </a:rPr>
            </a:br>
            <a:r>
              <a:rPr kumimoji="0" lang="en-US" sz="1800" b="0" i="0" u="none" strike="noStrike" kern="1200" cap="none" spc="0" normalizeH="0" baseline="0" noProof="0" dirty="0">
                <a:ln>
                  <a:noFill/>
                </a:ln>
                <a:solidFill>
                  <a:srgbClr val="000000"/>
                </a:solidFill>
                <a:effectLst/>
                <a:uLnTx/>
                <a:uFillTx/>
                <a:latin typeface="Verdana"/>
                <a:ea typeface="+mn-ea"/>
                <a:cs typeface="+mn-cs"/>
              </a:rPr>
              <a:t>I want to </a:t>
            </a:r>
            <a:r>
              <a:rPr kumimoji="0" lang="en-US" sz="1800" b="0" i="1" u="none" strike="noStrike" kern="1200" cap="none" spc="0" normalizeH="0" baseline="0" noProof="0" dirty="0">
                <a:ln>
                  <a:noFill/>
                </a:ln>
                <a:solidFill>
                  <a:srgbClr val="000000"/>
                </a:solidFill>
                <a:effectLst/>
                <a:uLnTx/>
                <a:uFillTx/>
                <a:latin typeface="Verdana"/>
                <a:ea typeface="+mn-ea"/>
                <a:cs typeface="+mn-cs"/>
              </a:rPr>
              <a:t>automatically record all the discussions and extract the tasks assigned</a:t>
            </a:r>
            <a:br>
              <a:rPr kumimoji="0" lang="en-US" sz="1800" b="0" i="1" u="none" strike="noStrike" kern="1200" cap="none" spc="0" normalizeH="0" baseline="0" noProof="0" dirty="0">
                <a:ln>
                  <a:noFill/>
                </a:ln>
                <a:solidFill>
                  <a:srgbClr val="000000"/>
                </a:solidFill>
                <a:effectLst/>
                <a:uLnTx/>
                <a:uFillTx/>
                <a:latin typeface="Verdana"/>
                <a:ea typeface="+mn-ea"/>
                <a:cs typeface="+mn-cs"/>
              </a:rPr>
            </a:br>
            <a:r>
              <a:rPr kumimoji="0" lang="en-US" sz="1800" b="0" i="0" u="none" strike="noStrike" kern="1200" cap="none" spc="0" normalizeH="0" baseline="0" noProof="0" dirty="0">
                <a:ln>
                  <a:noFill/>
                </a:ln>
                <a:solidFill>
                  <a:srgbClr val="000000"/>
                </a:solidFill>
                <a:effectLst/>
                <a:uLnTx/>
                <a:uFillTx/>
                <a:latin typeface="Verdana"/>
                <a:ea typeface="+mn-ea"/>
                <a:cs typeface="+mn-cs"/>
              </a:rPr>
              <a:t>So that </a:t>
            </a:r>
            <a:r>
              <a:rPr kumimoji="0" lang="en-US" sz="1800" b="0" i="1" u="none" strike="noStrike" kern="1200" cap="none" spc="0" normalizeH="0" baseline="0" noProof="0" dirty="0">
                <a:ln>
                  <a:noFill/>
                </a:ln>
                <a:solidFill>
                  <a:srgbClr val="000000"/>
                </a:solidFill>
                <a:effectLst/>
                <a:uLnTx/>
                <a:uFillTx/>
                <a:latin typeface="Verdana"/>
                <a:ea typeface="+mn-ea"/>
                <a:cs typeface="+mn-cs"/>
              </a:rPr>
              <a:t>I can </a:t>
            </a:r>
            <a:r>
              <a:rPr lang="en-US" i="1" dirty="0">
                <a:solidFill>
                  <a:srgbClr val="000000"/>
                </a:solidFill>
              </a:rPr>
              <a:t>also actively participate to </a:t>
            </a:r>
            <a:r>
              <a:rPr kumimoji="0" lang="en-US" sz="1800" b="0" i="1" u="none" strike="noStrike" kern="1200" cap="none" spc="0" normalizeH="0" baseline="0" noProof="0" dirty="0">
                <a:ln>
                  <a:noFill/>
                </a:ln>
                <a:solidFill>
                  <a:srgbClr val="000000"/>
                </a:solidFill>
                <a:effectLst/>
                <a:uLnTx/>
                <a:uFillTx/>
                <a:latin typeface="Verdana"/>
                <a:ea typeface="+mn-ea"/>
                <a:cs typeface="+mn-cs"/>
              </a:rPr>
              <a:t>the discussions without caring of meeting protocols</a:t>
            </a:r>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t="29809" r="80238" b="17662"/>
          <a:stretch/>
        </p:blipFill>
        <p:spPr>
          <a:xfrm>
            <a:off x="11498350" y="672535"/>
            <a:ext cx="439769" cy="431324"/>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4984" y="2348650"/>
            <a:ext cx="762000" cy="762000"/>
          </a:xfrm>
          <a:prstGeom prst="rect">
            <a:avLst/>
          </a:prstGeom>
        </p:spPr>
      </p:pic>
      <p:pic>
        <p:nvPicPr>
          <p:cNvPr id="1026" name="Picture 2" descr="Bildergebnis für icon meeting">
            <a:extLst>
              <a:ext uri="{FF2B5EF4-FFF2-40B4-BE49-F238E27FC236}">
                <a16:creationId xmlns:a16="http://schemas.microsoft.com/office/drawing/2014/main" id="{D4F321C6-9CF9-491E-AEEE-BC1A5BA79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1687" y="2319083"/>
            <a:ext cx="736476" cy="736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gebnis für video indexer icon">
            <a:extLst>
              <a:ext uri="{FF2B5EF4-FFF2-40B4-BE49-F238E27FC236}">
                <a16:creationId xmlns:a16="http://schemas.microsoft.com/office/drawing/2014/main" id="{795B6370-C038-412B-AC5A-8DCD3A11A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334" y="2374174"/>
            <a:ext cx="736476" cy="73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899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70CF84C-0E78-404F-9DFA-395628782D59}"/>
              </a:ext>
            </a:extLst>
          </p:cNvPr>
          <p:cNvPicPr>
            <a:picLocks noChangeAspect="1"/>
          </p:cNvPicPr>
          <p:nvPr/>
        </p:nvPicPr>
        <p:blipFill>
          <a:blip r:embed="rId2"/>
          <a:stretch>
            <a:fillRect/>
          </a:stretch>
        </p:blipFill>
        <p:spPr>
          <a:xfrm>
            <a:off x="2639616" y="1124744"/>
            <a:ext cx="6179101" cy="4850734"/>
          </a:xfrm>
          <a:prstGeom prst="rect">
            <a:avLst/>
          </a:prstGeom>
        </p:spPr>
      </p:pic>
      <p:sp>
        <p:nvSpPr>
          <p:cNvPr id="45" name="TextBox 44">
            <a:extLst>
              <a:ext uri="{FF2B5EF4-FFF2-40B4-BE49-F238E27FC236}">
                <a16:creationId xmlns:a16="http://schemas.microsoft.com/office/drawing/2014/main" id="{05CE3291-2572-4422-9B92-4207C90A4584}"/>
              </a:ext>
            </a:extLst>
          </p:cNvPr>
          <p:cNvSpPr txBox="1"/>
          <p:nvPr/>
        </p:nvSpPr>
        <p:spPr>
          <a:xfrm>
            <a:off x="479376" y="476672"/>
            <a:ext cx="3868367" cy="369332"/>
          </a:xfrm>
          <a:prstGeom prst="rect">
            <a:avLst/>
          </a:prstGeom>
          <a:noFill/>
        </p:spPr>
        <p:txBody>
          <a:bodyPr wrap="none" rtlCol="0">
            <a:spAutoFit/>
          </a:bodyPr>
          <a:lstStyle/>
          <a:p>
            <a:r>
              <a:rPr lang="de-AT" dirty="0"/>
              <a:t>Meeting Assistant – Big Picture </a:t>
            </a:r>
          </a:p>
        </p:txBody>
      </p:sp>
    </p:spTree>
    <p:extLst>
      <p:ext uri="{BB962C8B-B14F-4D97-AF65-F5344CB8AC3E}">
        <p14:creationId xmlns:p14="http://schemas.microsoft.com/office/powerpoint/2010/main" val="20131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E515-A58A-4886-A534-7424AFD4BDC1}"/>
              </a:ext>
            </a:extLst>
          </p:cNvPr>
          <p:cNvSpPr>
            <a:spLocks noGrp="1"/>
          </p:cNvSpPr>
          <p:nvPr>
            <p:ph type="title"/>
          </p:nvPr>
        </p:nvSpPr>
        <p:spPr/>
        <p:txBody>
          <a:bodyPr/>
          <a:lstStyle/>
          <a:p>
            <a:r>
              <a:rPr lang="de-AT" dirty="0"/>
              <a:t>Meeting Assistant</a:t>
            </a:r>
          </a:p>
        </p:txBody>
      </p:sp>
      <p:sp>
        <p:nvSpPr>
          <p:cNvPr id="3" name="Text Placeholder 2">
            <a:extLst>
              <a:ext uri="{FF2B5EF4-FFF2-40B4-BE49-F238E27FC236}">
                <a16:creationId xmlns:a16="http://schemas.microsoft.com/office/drawing/2014/main" id="{0542A592-6C66-4014-B288-B22B0D410DAF}"/>
              </a:ext>
            </a:extLst>
          </p:cNvPr>
          <p:cNvSpPr>
            <a:spLocks noGrp="1"/>
          </p:cNvSpPr>
          <p:nvPr>
            <p:ph type="body" sz="quarter" idx="10"/>
          </p:nvPr>
        </p:nvSpPr>
        <p:spPr/>
        <p:txBody>
          <a:bodyPr/>
          <a:lstStyle/>
          <a:p>
            <a:pPr marL="285750" indent="-285750">
              <a:buFont typeface="Arial" panose="020B0604020202020204" pitchFamily="34" charset="0"/>
              <a:buChar char="•"/>
            </a:pPr>
            <a:r>
              <a:rPr lang="de-AT" b="1" dirty="0"/>
              <a:t>Meeting Assistant App </a:t>
            </a:r>
            <a:r>
              <a:rPr lang="de-AT" dirty="0"/>
              <a:t>– Main Component; controls the flow; exposed to the user; Makes calls to the other components /services – TO BE BUILT</a:t>
            </a:r>
          </a:p>
          <a:p>
            <a:pPr marL="285750" indent="-285750">
              <a:buFont typeface="Arial" panose="020B0604020202020204" pitchFamily="34" charset="0"/>
              <a:buChar char="•"/>
            </a:pPr>
            <a:r>
              <a:rPr lang="de-AT" b="1" dirty="0"/>
              <a:t>Video Indexer Service </a:t>
            </a:r>
            <a:r>
              <a:rPr lang="de-AT" dirty="0"/>
              <a:t>– Azure Service (preview status); Exposes REST APIs; Called by Meeting Assistant to upload a viseo and get its breakdown</a:t>
            </a:r>
          </a:p>
          <a:p>
            <a:pPr marL="285750" indent="-285750">
              <a:buFont typeface="Arial" panose="020B0604020202020204" pitchFamily="34" charset="0"/>
              <a:buChar char="•"/>
            </a:pPr>
            <a:r>
              <a:rPr lang="de-AT" b="1" dirty="0"/>
              <a:t>Text Analyzer </a:t>
            </a:r>
            <a:r>
              <a:rPr lang="de-AT" dirty="0"/>
              <a:t>– It parses the transcript for known commands and returns a list of commands with their arguments (specification phase needed before) TO BE BUILT</a:t>
            </a:r>
          </a:p>
          <a:p>
            <a:pPr marL="285750" indent="-285750">
              <a:buFont typeface="Arial" panose="020B0604020202020204" pitchFamily="34" charset="0"/>
              <a:buChar char="•"/>
            </a:pPr>
            <a:r>
              <a:rPr lang="de-AT" b="1" dirty="0"/>
              <a:t>ChatBot /Personal Assistant </a:t>
            </a:r>
            <a:r>
              <a:rPr lang="de-AT" dirty="0"/>
              <a:t>– software service built by another team – executes the commands and sends back execution status. It accesesses the LUIS Service in order to understand the trained commands. It also interfaces diverse other systems like Outlook, Sharepoint etc. for xecuting the commands.   </a:t>
            </a:r>
          </a:p>
          <a:p>
            <a:pPr marL="285750" indent="-285750">
              <a:buFont typeface="Arial" panose="020B0604020202020204" pitchFamily="34" charset="0"/>
              <a:buChar char="•"/>
            </a:pPr>
            <a:endParaRPr lang="de-AT" dirty="0"/>
          </a:p>
        </p:txBody>
      </p:sp>
      <p:sp>
        <p:nvSpPr>
          <p:cNvPr id="4" name="Text Placeholder 3">
            <a:extLst>
              <a:ext uri="{FF2B5EF4-FFF2-40B4-BE49-F238E27FC236}">
                <a16:creationId xmlns:a16="http://schemas.microsoft.com/office/drawing/2014/main" id="{71B7491E-D51F-4F93-89AA-691587CEC6A3}"/>
              </a:ext>
            </a:extLst>
          </p:cNvPr>
          <p:cNvSpPr>
            <a:spLocks noGrp="1"/>
          </p:cNvSpPr>
          <p:nvPr>
            <p:ph type="body" sz="quarter" idx="11"/>
          </p:nvPr>
        </p:nvSpPr>
        <p:spPr/>
        <p:txBody>
          <a:bodyPr/>
          <a:lstStyle/>
          <a:p>
            <a:pPr marL="285750" indent="-285750">
              <a:buFont typeface="Arial" panose="020B0604020202020204" pitchFamily="34" charset="0"/>
              <a:buChar char="•"/>
            </a:pPr>
            <a:r>
              <a:rPr lang="de-AT" dirty="0"/>
              <a:t>Meeting Assistant App can be built either as a desktop application or a  Windows Universal App. Also, it can be built like a Azure Logic App which is triggered for example by uploading of the video file on OneDrive or on Sharepoint.</a:t>
            </a:r>
          </a:p>
          <a:p>
            <a:pPr marL="285750" indent="-285750">
              <a:buFont typeface="Arial" panose="020B0604020202020204" pitchFamily="34" charset="0"/>
              <a:buChar char="•"/>
            </a:pPr>
            <a:r>
              <a:rPr lang="de-AT" dirty="0"/>
              <a:t>Accessing Video Indexer API : </a:t>
            </a:r>
            <a:r>
              <a:rPr lang="de-AT" dirty="0">
                <a:hlinkClick r:id="rId2"/>
              </a:rPr>
              <a:t>https://videobreakdown.portal.azure-api.net/docs/services/</a:t>
            </a:r>
            <a:endParaRPr lang="de-AT" dirty="0"/>
          </a:p>
          <a:p>
            <a:pPr marL="285750" indent="-285750">
              <a:buFont typeface="Arial" panose="020B0604020202020204" pitchFamily="34" charset="0"/>
              <a:buChar char="•"/>
            </a:pPr>
            <a:r>
              <a:rPr lang="de-AT" dirty="0"/>
              <a:t>Example for Windows Universal App: </a:t>
            </a:r>
            <a:r>
              <a:rPr lang="de-AT" dirty="0">
                <a:hlinkClick r:id="rId3"/>
              </a:rPr>
              <a:t>https://github.com/Microsoft/Cognitive-Samples-IntelligentKiosk</a:t>
            </a:r>
            <a:r>
              <a:rPr lang="de-AT" dirty="0"/>
              <a:t> </a:t>
            </a:r>
          </a:p>
          <a:p>
            <a:pPr marL="285750" indent="-285750">
              <a:buFont typeface="Arial" panose="020B0604020202020204" pitchFamily="34" charset="0"/>
              <a:buChar char="•"/>
            </a:pPr>
            <a:r>
              <a:rPr lang="de-AT" dirty="0"/>
              <a:t>Need to define some commands and train LUIS with them. Or take the examples from the other team and built on top of them</a:t>
            </a:r>
          </a:p>
          <a:p>
            <a:pPr marL="285750" indent="-285750">
              <a:buFont typeface="Arial" panose="020B0604020202020204" pitchFamily="34" charset="0"/>
              <a:buChar char="•"/>
            </a:pPr>
            <a:r>
              <a:rPr lang="de-AT" dirty="0"/>
              <a:t>Sample for Azure Logic App : </a:t>
            </a:r>
            <a:r>
              <a:rPr lang="de-AT" dirty="0">
                <a:hlinkClick r:id="rId4"/>
              </a:rPr>
              <a:t>https://docs.microsoft.com/en-us/azure/azure-functions/functions-twitter-email</a:t>
            </a:r>
            <a:r>
              <a:rPr lang="de-AT" dirty="0"/>
              <a:t> </a:t>
            </a:r>
          </a:p>
          <a:p>
            <a:r>
              <a:rPr lang="de-AT" dirty="0"/>
              <a:t> </a:t>
            </a:r>
          </a:p>
        </p:txBody>
      </p:sp>
      <p:sp>
        <p:nvSpPr>
          <p:cNvPr id="5" name="Text Placeholder 4">
            <a:extLst>
              <a:ext uri="{FF2B5EF4-FFF2-40B4-BE49-F238E27FC236}">
                <a16:creationId xmlns:a16="http://schemas.microsoft.com/office/drawing/2014/main" id="{3C3C646F-6DCA-4882-AC06-26482C4F5F79}"/>
              </a:ext>
            </a:extLst>
          </p:cNvPr>
          <p:cNvSpPr>
            <a:spLocks noGrp="1"/>
          </p:cNvSpPr>
          <p:nvPr>
            <p:ph type="body" sz="quarter" idx="12"/>
          </p:nvPr>
        </p:nvSpPr>
        <p:spPr/>
        <p:txBody>
          <a:bodyPr/>
          <a:lstStyle/>
          <a:p>
            <a:r>
              <a:rPr lang="de-AT" dirty="0"/>
              <a:t>Suggested Software Components</a:t>
            </a:r>
          </a:p>
        </p:txBody>
      </p:sp>
      <p:sp>
        <p:nvSpPr>
          <p:cNvPr id="6" name="Text Placeholder 5">
            <a:extLst>
              <a:ext uri="{FF2B5EF4-FFF2-40B4-BE49-F238E27FC236}">
                <a16:creationId xmlns:a16="http://schemas.microsoft.com/office/drawing/2014/main" id="{325C4E8E-BA15-4859-B8F8-406704E469EF}"/>
              </a:ext>
            </a:extLst>
          </p:cNvPr>
          <p:cNvSpPr>
            <a:spLocks noGrp="1"/>
          </p:cNvSpPr>
          <p:nvPr>
            <p:ph type="body" sz="quarter" idx="13"/>
          </p:nvPr>
        </p:nvSpPr>
        <p:spPr/>
        <p:txBody>
          <a:bodyPr/>
          <a:lstStyle/>
          <a:p>
            <a:r>
              <a:rPr lang="de-AT" dirty="0"/>
              <a:t>Comments</a:t>
            </a:r>
          </a:p>
        </p:txBody>
      </p:sp>
    </p:spTree>
    <p:extLst>
      <p:ext uri="{BB962C8B-B14F-4D97-AF65-F5344CB8AC3E}">
        <p14:creationId xmlns:p14="http://schemas.microsoft.com/office/powerpoint/2010/main" val="3193855446"/>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0</TotalTime>
  <Words>485</Words>
  <Application>Microsoft Office PowerPoint</Application>
  <PresentationFormat>Widescreen</PresentationFormat>
  <Paragraphs>27</Paragraphs>
  <Slides>3</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3</vt:i4>
      </vt:variant>
    </vt:vector>
  </HeadingPairs>
  <TitlesOfParts>
    <vt:vector size="13" baseType="lpstr">
      <vt:lpstr>Arial</vt:lpstr>
      <vt:lpstr>Calibri</vt:lpstr>
      <vt:lpstr>Georgia</vt:lpstr>
      <vt:lpstr>Verdana</vt:lpstr>
      <vt:lpstr>Wingdings</vt:lpstr>
      <vt:lpstr>Capgemini 2017_Cover slides</vt:lpstr>
      <vt:lpstr>Section slides</vt:lpstr>
      <vt:lpstr>Content Layouts</vt:lpstr>
      <vt:lpstr>Content and Image Layouts</vt:lpstr>
      <vt:lpstr>1_Content Layouts</vt:lpstr>
      <vt:lpstr>Meeting assistant Writing meeting protocols</vt:lpstr>
      <vt:lpstr>PowerPoint Presentation</vt:lpstr>
      <vt:lpstr>Meeting Assistant</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Duduleanu, Daniela</dc:creator>
  <cp:lastModifiedBy>Duduleanu, Daniela</cp:lastModifiedBy>
  <cp:revision>17</cp:revision>
  <dcterms:created xsi:type="dcterms:W3CDTF">2017-11-16T09:21:06Z</dcterms:created>
  <dcterms:modified xsi:type="dcterms:W3CDTF">2017-11-21T21:02:43Z</dcterms:modified>
</cp:coreProperties>
</file>